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644" y="-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162-F899-4866-86DC-BB086C0AF6D0}" type="datetimeFigureOut">
              <a:rPr lang="nl-NL" smtClean="0"/>
              <a:t>13-6-2019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979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162-F899-4866-86DC-BB086C0AF6D0}" type="datetimeFigureOut">
              <a:rPr lang="nl-NL" smtClean="0"/>
              <a:t>13-6-2019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4721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162-F899-4866-86DC-BB086C0AF6D0}" type="datetimeFigureOut">
              <a:rPr lang="nl-NL" smtClean="0"/>
              <a:t>13-6-2019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949427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162-F899-4866-86DC-BB086C0AF6D0}" type="datetimeFigureOut">
              <a:rPr lang="nl-NL" smtClean="0"/>
              <a:t>13-6-2019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31801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162-F899-4866-86DC-BB086C0AF6D0}" type="datetimeFigureOut">
              <a:rPr lang="nl-NL" smtClean="0"/>
              <a:t>13-6-2019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6620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162-F899-4866-86DC-BB086C0AF6D0}" type="datetimeFigureOut">
              <a:rPr lang="nl-NL" smtClean="0"/>
              <a:t>13-6-2019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58665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162-F899-4866-86DC-BB086C0AF6D0}" type="datetimeFigureOut">
              <a:rPr lang="nl-NL" smtClean="0"/>
              <a:t>13-6-2019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396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162-F899-4866-86DC-BB086C0AF6D0}" type="datetimeFigureOut">
              <a:rPr lang="nl-NL" smtClean="0"/>
              <a:t>13-6-2019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931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162-F899-4866-86DC-BB086C0AF6D0}" type="datetimeFigureOut">
              <a:rPr lang="nl-NL" smtClean="0"/>
              <a:t>13-6-2019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312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162-F899-4866-86DC-BB086C0AF6D0}" type="datetimeFigureOut">
              <a:rPr lang="nl-NL" smtClean="0"/>
              <a:t>13-6-2019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7137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162-F899-4866-86DC-BB086C0AF6D0}" type="datetimeFigureOut">
              <a:rPr lang="nl-NL" smtClean="0"/>
              <a:t>13-6-2019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09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162-F899-4866-86DC-BB086C0AF6D0}" type="datetimeFigureOut">
              <a:rPr lang="nl-NL" smtClean="0"/>
              <a:t>13-6-2019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881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162-F899-4866-86DC-BB086C0AF6D0}" type="datetimeFigureOut">
              <a:rPr lang="nl-NL" smtClean="0"/>
              <a:t>13-6-2019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906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162-F899-4866-86DC-BB086C0AF6D0}" type="datetimeFigureOut">
              <a:rPr lang="nl-NL" smtClean="0"/>
              <a:t>13-6-2019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6151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162-F899-4866-86DC-BB086C0AF6D0}" type="datetimeFigureOut">
              <a:rPr lang="nl-NL" smtClean="0"/>
              <a:t>13-6-2019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3233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162-F899-4866-86DC-BB086C0AF6D0}" type="datetimeFigureOut">
              <a:rPr lang="nl-NL" smtClean="0"/>
              <a:t>13-6-2019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414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87162-F899-4866-86DC-BB086C0AF6D0}" type="datetimeFigureOut">
              <a:rPr lang="nl-NL" smtClean="0"/>
              <a:t>13-6-2019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5427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at voor pit vrucht">
            <a:extLst>
              <a:ext uri="{FF2B5EF4-FFF2-40B4-BE49-F238E27FC236}">
                <a16:creationId xmlns:a16="http://schemas.microsoft.com/office/drawing/2014/main" id="{51F88DD7-BE66-4D29-A598-CC5298D9F5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64" t="9091" r="-1" b="-1"/>
          <a:stretch/>
        </p:blipFill>
        <p:spPr bwMode="auto">
          <a:xfrm>
            <a:off x="1" y="10"/>
            <a:ext cx="1219199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Isosceles Triangle 70">
            <a:extLst>
              <a:ext uri="{FF2B5EF4-FFF2-40B4-BE49-F238E27FC236}">
                <a16:creationId xmlns:a16="http://schemas.microsoft.com/office/drawing/2014/main" id="{3559A5F2-8BE0-4998-A1E4-1B145465A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3" name="Parallelogram 72">
            <a:extLst>
              <a:ext uri="{FF2B5EF4-FFF2-40B4-BE49-F238E27FC236}">
                <a16:creationId xmlns:a16="http://schemas.microsoft.com/office/drawing/2014/main" id="{3A6596D4-D53C-424F-9F16-CC8686C079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84541" y="0"/>
            <a:ext cx="7315200" cy="6858000"/>
          </a:xfrm>
          <a:prstGeom prst="parallelogram">
            <a:avLst>
              <a:gd name="adj" fmla="val 14937"/>
            </a:avLst>
          </a:prstGeom>
          <a:solidFill>
            <a:schemeClr val="tx1">
              <a:alpha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81BB890B-70D4-42FE-A599-6AEF1A42D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3842D646-B58C-43C8-8152-01BC782B72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23">
            <a:extLst>
              <a:ext uri="{FF2B5EF4-FFF2-40B4-BE49-F238E27FC236}">
                <a16:creationId xmlns:a16="http://schemas.microsoft.com/office/drawing/2014/main" id="{9772CABD-4211-42AA-B349-D4002E52F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1" name="Rectangle 25">
            <a:extLst>
              <a:ext uri="{FF2B5EF4-FFF2-40B4-BE49-F238E27FC236}">
                <a16:creationId xmlns:a16="http://schemas.microsoft.com/office/drawing/2014/main" id="{BBD91630-4DBA-4294-8016-FEB5C3B0C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E67D1587-504D-41BC-9D48-B61257BFB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931BF4-0183-4F75-BB60-717AB18263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04200" y="1678665"/>
            <a:ext cx="4569803" cy="2369131"/>
          </a:xfrm>
        </p:spPr>
        <p:txBody>
          <a:bodyPr>
            <a:normAutofit/>
          </a:bodyPr>
          <a:lstStyle/>
          <a:p>
            <a:r>
              <a:rPr lang="nl-NL"/>
              <a:t>PIT-4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C891776-8B75-4AF2-88F9-6F19DCBA0E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00964" y="4050832"/>
            <a:ext cx="4573037" cy="1096899"/>
          </a:xfrm>
        </p:spPr>
        <p:txBody>
          <a:bodyPr>
            <a:normAutofit/>
          </a:bodyPr>
          <a:lstStyle/>
          <a:p>
            <a:r>
              <a:rPr lang="nl-NL" sz="2400" dirty="0">
                <a:solidFill>
                  <a:schemeClr val="bg1"/>
                </a:solidFill>
              </a:rPr>
              <a:t>Les 5</a:t>
            </a:r>
          </a:p>
        </p:txBody>
      </p:sp>
      <p:sp>
        <p:nvSpPr>
          <p:cNvPr id="85" name="Rectangle 27">
            <a:extLst>
              <a:ext uri="{FF2B5EF4-FFF2-40B4-BE49-F238E27FC236}">
                <a16:creationId xmlns:a16="http://schemas.microsoft.com/office/drawing/2014/main" id="{8765DD1A-F044-4DE7-8A9B-7C30DC85A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7" name="Rectangle 28">
            <a:extLst>
              <a:ext uri="{FF2B5EF4-FFF2-40B4-BE49-F238E27FC236}">
                <a16:creationId xmlns:a16="http://schemas.microsoft.com/office/drawing/2014/main" id="{2FE2170D-72D6-48A8-8E9A-BFF3BF03D0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9" name="Rectangle 29">
            <a:extLst>
              <a:ext uri="{FF2B5EF4-FFF2-40B4-BE49-F238E27FC236}">
                <a16:creationId xmlns:a16="http://schemas.microsoft.com/office/drawing/2014/main" id="{01D19436-094D-463D-AFEA-870FDBD03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1" name="Isosceles Triangle 90">
            <a:extLst>
              <a:ext uri="{FF2B5EF4-FFF2-40B4-BE49-F238E27FC236}">
                <a16:creationId xmlns:a16="http://schemas.microsoft.com/office/drawing/2014/main" id="{9A2DE6E0-967C-4C58-8558-EC08F1138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0698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5FEF98-AEFA-4C1F-995F-2276B416C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40F8F8-B64C-414E-943D-52B34C70C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09947"/>
            <a:ext cx="8596668" cy="4637988"/>
          </a:xfrm>
        </p:spPr>
        <p:txBody>
          <a:bodyPr>
            <a:normAutofit lnSpcReduction="10000"/>
          </a:bodyPr>
          <a:lstStyle/>
          <a:p>
            <a:r>
              <a:rPr lang="nl-NL" sz="2600" dirty="0"/>
              <a:t>Vandaag: INLEVEREN PLAN VAN AANPAK (!)</a:t>
            </a:r>
          </a:p>
          <a:p>
            <a:pPr marL="0" indent="0">
              <a:buNone/>
            </a:pPr>
            <a:r>
              <a:rPr lang="nl-NL" sz="2600" dirty="0">
                <a:ea typeface="Calibri" panose="020F0502020204030204" pitchFamily="34" charset="0"/>
                <a:cs typeface="Times New Roman" panose="02020603050405020304" pitchFamily="18" charset="0"/>
              </a:rPr>
              <a:t>OK, maar wat wordt daarvan verwacht?</a:t>
            </a:r>
          </a:p>
          <a:p>
            <a:r>
              <a:rPr lang="nl-NL" sz="2600" dirty="0">
                <a:ea typeface="Calibri" panose="020F0502020204030204" pitchFamily="34" charset="0"/>
                <a:cs typeface="Times New Roman" panose="02020603050405020304" pitchFamily="18" charset="0"/>
              </a:rPr>
              <a:t>Verdieping in de doelgroep</a:t>
            </a:r>
          </a:p>
          <a:p>
            <a:r>
              <a:rPr lang="nl-NL" sz="2600" dirty="0">
                <a:ea typeface="Calibri" panose="020F0502020204030204" pitchFamily="34" charset="0"/>
                <a:cs typeface="Times New Roman" panose="02020603050405020304" pitchFamily="18" charset="0"/>
              </a:rPr>
              <a:t>Wat organiseren we voor de doelgroep en waarom</a:t>
            </a:r>
          </a:p>
          <a:p>
            <a:r>
              <a:rPr lang="nl-NL" sz="2600" dirty="0">
                <a:ea typeface="Calibri" panose="020F0502020204030204" pitchFamily="34" charset="0"/>
                <a:cs typeface="Times New Roman" panose="02020603050405020304" pitchFamily="18" charset="0"/>
              </a:rPr>
              <a:t>Draaiboek </a:t>
            </a:r>
          </a:p>
          <a:p>
            <a:r>
              <a:rPr lang="nl-NL" sz="2600" dirty="0">
                <a:ea typeface="Calibri" panose="020F0502020204030204" pitchFamily="34" charset="0"/>
                <a:cs typeface="Times New Roman" panose="02020603050405020304" pitchFamily="18" charset="0"/>
              </a:rPr>
              <a:t>Begroting/Budgettering</a:t>
            </a:r>
          </a:p>
          <a:p>
            <a:r>
              <a:rPr lang="nl-NL" sz="2600" dirty="0">
                <a:ea typeface="Calibri" panose="020F0502020204030204" pitchFamily="34" charset="0"/>
                <a:cs typeface="Times New Roman" panose="02020603050405020304" pitchFamily="18" charset="0"/>
              </a:rPr>
              <a:t>Notulen in de bijlage</a:t>
            </a:r>
          </a:p>
          <a:p>
            <a:pPr marL="0" indent="0">
              <a:buNone/>
            </a:pPr>
            <a:r>
              <a:rPr lang="nl-NL" sz="2600" b="1" dirty="0">
                <a:ea typeface="Calibri" panose="020F0502020204030204" pitchFamily="34" charset="0"/>
                <a:cs typeface="Times New Roman" panose="02020603050405020304" pitchFamily="18" charset="0"/>
              </a:rPr>
              <a:t>Vandaag afronden en inleveren!</a:t>
            </a:r>
          </a:p>
          <a:p>
            <a:pPr marL="0" indent="0">
              <a:buNone/>
            </a:pPr>
            <a:r>
              <a:rPr lang="nl-NL" sz="2600" b="1" dirty="0">
                <a:ea typeface="Calibri" panose="020F0502020204030204" pitchFamily="34" charset="0"/>
                <a:cs typeface="Times New Roman" panose="02020603050405020304" pitchFamily="18" charset="0"/>
              </a:rPr>
              <a:t>Draaiboek delen/bespreken met de opdrachtgever</a:t>
            </a:r>
          </a:p>
          <a:p>
            <a:endParaRPr lang="nl-NL" sz="2600" dirty="0"/>
          </a:p>
          <a:p>
            <a:pPr marL="0" indent="0">
              <a:buNone/>
            </a:pPr>
            <a:endParaRPr lang="nl-NL" sz="28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475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56C496E8-E41E-4519-9D2A-32275E8AA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676685"/>
              </p:ext>
            </p:extLst>
          </p:nvPr>
        </p:nvGraphicFramePr>
        <p:xfrm>
          <a:off x="0" y="0"/>
          <a:ext cx="12192000" cy="7252525"/>
        </p:xfrm>
        <a:graphic>
          <a:graphicData uri="http://schemas.openxmlformats.org/drawingml/2006/table">
            <a:tbl>
              <a:tblPr firstRow="1" firstCol="1" bandRow="1"/>
              <a:tblGrid>
                <a:gridCol w="2357815">
                  <a:extLst>
                    <a:ext uri="{9D8B030D-6E8A-4147-A177-3AD203B41FA5}">
                      <a16:colId xmlns:a16="http://schemas.microsoft.com/office/drawing/2014/main" val="3529665136"/>
                    </a:ext>
                  </a:extLst>
                </a:gridCol>
                <a:gridCol w="9834185">
                  <a:extLst>
                    <a:ext uri="{9D8B030D-6E8A-4147-A177-3AD203B41FA5}">
                      <a16:colId xmlns:a16="http://schemas.microsoft.com/office/drawing/2014/main" val="912460476"/>
                    </a:ext>
                  </a:extLst>
                </a:gridCol>
              </a:tblGrid>
              <a:tr h="3881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Projectmoment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Uitvoeren/inleveren in les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811880"/>
                  </a:ext>
                </a:extLst>
              </a:tr>
              <a:tr h="12042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(09-05-2019)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nl-N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Introductie 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nl-N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Opstellen Samenwerkingscontract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nl-N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Verdieping in de doelgroep (vragen</a:t>
                      </a:r>
                      <a:r>
                        <a:rPr lang="nl-NL" sz="160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beantwoorden en </a:t>
                      </a:r>
                      <a:r>
                        <a:rPr lang="nl-NL" sz="1600" b="0" u="sng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inleveren</a:t>
                      </a:r>
                      <a:r>
                        <a:rPr lang="nl-NL" sz="1600" b="0" u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160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plus presentatie voorbereiding) </a:t>
                      </a:r>
                      <a:endParaRPr lang="nl-NL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Afspraak: Op 16</a:t>
                      </a:r>
                      <a:r>
                        <a:rPr lang="nl-NL" sz="160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mei (volgende week) p</a:t>
                      </a:r>
                      <a:r>
                        <a:rPr lang="nl-N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resentatie doelgroep-oriëntatie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9960998"/>
                  </a:ext>
                </a:extLst>
              </a:tr>
              <a:tr h="8998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(16-05-2019)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Presentatie doelgroep-oriëntatie en inleveren verdieping over de doelgroep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Inleveren Samenwerkingscontract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Activiteit uitdenken, contacten leggen met contactpersonen</a:t>
                      </a:r>
                      <a:r>
                        <a:rPr lang="nl-NL" sz="160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van </a:t>
                      </a:r>
                      <a:r>
                        <a:rPr lang="nl-N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</a:t>
                      </a:r>
                      <a:r>
                        <a:rPr lang="nl-NL" sz="160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‘uitvoeringslocatie’</a:t>
                      </a:r>
                      <a:endParaRPr lang="nl-NL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572649"/>
                  </a:ext>
                </a:extLst>
              </a:tr>
              <a:tr h="595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(23-05-2019)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Werken aan: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Maken verslag: ‘Wat organiseren we voor de doelgroep en waarom’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84908"/>
                  </a:ext>
                </a:extLst>
              </a:tr>
              <a:tr h="595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(30-05-2019)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Donderdag geen</a:t>
                      </a:r>
                      <a:r>
                        <a:rPr lang="nl-NL" sz="160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les i.v.m. Hemelvaart:</a:t>
                      </a:r>
                      <a:endParaRPr lang="nl-NL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Woensdag vóór Hemelvaart inleveren verslag: ‘Wat organiseren we voor de doelgroep en waarom’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9984095"/>
                  </a:ext>
                </a:extLst>
              </a:tr>
              <a:tr h="10510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(06-06-2019)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Inleveren: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Notulen</a:t>
                      </a:r>
                      <a:r>
                        <a:rPr lang="nl-NL" sz="1600" b="0" u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voorgesprek(ken) met de uitvoeringsorganisatie.</a:t>
                      </a:r>
                      <a:endParaRPr lang="nl-NL" sz="1600" b="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Werken aan:</a:t>
                      </a:r>
                      <a:r>
                        <a:rPr lang="nl-NL" sz="160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 van aanpak ‘Activiteitenmiddag’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23969"/>
                  </a:ext>
                </a:extLst>
              </a:tr>
              <a:tr h="7465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(13-06-2019)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Inleveren ‘Plan van aanpak’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Verdieping in de doelgroep, wat organiseren we voor de doelgroep en waarom, draaiboek, begroting en notulen</a:t>
                      </a:r>
                      <a:endParaRPr lang="nl-N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draaiboek delen met organisatie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227857"/>
                  </a:ext>
                </a:extLst>
              </a:tr>
              <a:tr h="3792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(20-06-2019)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 uitvoeren/evalueren tijdens les (evaluatie-documenten staan dan in de wiki)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6360969"/>
                  </a:ext>
                </a:extLst>
              </a:tr>
              <a:tr h="7465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(27-06-2019)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Toetsweek</a:t>
                      </a: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 uitvoeren/evalueren tijdens les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Inleveren eindverslag PIT-4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128407"/>
                  </a:ext>
                </a:extLst>
              </a:tr>
              <a:tr h="2915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(04-07-2019)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Bufferweek (1</a:t>
                      </a:r>
                      <a:r>
                        <a:rPr lang="nl-NL" sz="16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kans onvoldoende? </a:t>
                      </a:r>
                      <a:r>
                        <a:rPr lang="nl-NL" sz="160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laatste inlevermoment </a:t>
                      </a: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 5 juli)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5784875"/>
                  </a:ext>
                </a:extLst>
              </a:tr>
              <a:tr h="3054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2253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4111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34A7872-A534-4932-BD93-56D2D9623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48E3638-8263-4CCE-96A2-9EA558226D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3851" y="1308100"/>
            <a:ext cx="12115799" cy="54317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E</a:t>
            </a:r>
            <a:r>
              <a:rPr lang="nl-NL" sz="2000" dirty="0"/>
              <a:t>erste inlevermoment eindverslag PIT-4        Beoordeling door docent eindverslag PIT-4</a:t>
            </a:r>
          </a:p>
          <a:p>
            <a:pPr marL="0" indent="0">
              <a:buNone/>
            </a:pPr>
            <a:r>
              <a:rPr lang="nl-NL" sz="2000" b="1" dirty="0"/>
              <a:t>Donderdag 27 juni 2019                              Maandag 1 juni 2019 </a:t>
            </a:r>
          </a:p>
          <a:p>
            <a:pPr marL="0" indent="0">
              <a:buNone/>
            </a:pPr>
            <a:r>
              <a:rPr lang="nl-NL" sz="2000" b="1" dirty="0"/>
              <a:t>										       (feedback per mail)</a:t>
            </a:r>
          </a:p>
          <a:p>
            <a:pPr marL="0" indent="0">
              <a:buNone/>
            </a:pPr>
            <a:r>
              <a:rPr lang="nl-NL" sz="2000" b="1" dirty="0"/>
              <a:t>                            </a:t>
            </a:r>
          </a:p>
          <a:p>
            <a:pPr marL="0" indent="0">
              <a:buNone/>
            </a:pPr>
            <a:r>
              <a:rPr lang="nl-NL" sz="2000" b="1" dirty="0"/>
              <a:t>                                 </a:t>
            </a:r>
            <a:r>
              <a:rPr lang="nl-NL" sz="2000" dirty="0"/>
              <a:t>Inlevermoment herkansing eindverslag PIT-4</a:t>
            </a:r>
          </a:p>
          <a:p>
            <a:pPr marL="0" indent="0">
              <a:buNone/>
            </a:pPr>
            <a:r>
              <a:rPr lang="nl-NL" sz="2000" b="1" dirty="0"/>
              <a:t>                                                 Vrijdag 5 juli 2019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44BEF05C-7CAE-4FA3-880A-85D7C89A2D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86579" y="4615325"/>
            <a:ext cx="6957345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2800" dirty="0"/>
              <a:t>Geen activiteit op 20 of 27 juni? </a:t>
            </a:r>
          </a:p>
          <a:p>
            <a:pPr marL="0" indent="0">
              <a:buNone/>
            </a:pPr>
            <a:r>
              <a:rPr lang="nl-NL" sz="2800" b="1" dirty="0"/>
              <a:t>Werken aan eindverslag tijdens les! Jullie kunnen de tijd goed gebruiken</a:t>
            </a:r>
          </a:p>
        </p:txBody>
      </p:sp>
    </p:spTree>
    <p:extLst>
      <p:ext uri="{BB962C8B-B14F-4D97-AF65-F5344CB8AC3E}">
        <p14:creationId xmlns:p14="http://schemas.microsoft.com/office/powerpoint/2010/main" val="12779067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309</Words>
  <Application>Microsoft Office PowerPoint</Application>
  <PresentationFormat>Breedbeeld</PresentationFormat>
  <Paragraphs>56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Facet</vt:lpstr>
      <vt:lpstr>PIT-4</vt:lpstr>
      <vt:lpstr>Inhoud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PIT-4</dc:title>
  <dc:creator>Inez van der Velde</dc:creator>
  <cp:lastModifiedBy>Erik Joustra</cp:lastModifiedBy>
  <cp:revision>7</cp:revision>
  <dcterms:created xsi:type="dcterms:W3CDTF">2019-05-20T08:09:37Z</dcterms:created>
  <dcterms:modified xsi:type="dcterms:W3CDTF">2019-06-13T12:11:42Z</dcterms:modified>
</cp:coreProperties>
</file>